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287" r:id="rId2"/>
    <p:sldId id="299" r:id="rId3"/>
    <p:sldId id="298" r:id="rId4"/>
    <p:sldId id="300" r:id="rId5"/>
    <p:sldId id="289" r:id="rId6"/>
    <p:sldId id="290" r:id="rId7"/>
    <p:sldId id="278" r:id="rId8"/>
    <p:sldId id="294" r:id="rId9"/>
    <p:sldId id="309" r:id="rId10"/>
    <p:sldId id="308" r:id="rId11"/>
    <p:sldId id="311" r:id="rId12"/>
    <p:sldId id="303" r:id="rId13"/>
    <p:sldId id="293" r:id="rId14"/>
    <p:sldId id="291" r:id="rId15"/>
    <p:sldId id="282" r:id="rId16"/>
    <p:sldId id="283" r:id="rId17"/>
    <p:sldId id="295" r:id="rId18"/>
    <p:sldId id="304" r:id="rId19"/>
    <p:sldId id="292" r:id="rId20"/>
    <p:sldId id="301" r:id="rId21"/>
    <p:sldId id="302" r:id="rId2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90929"/>
  </p:normalViewPr>
  <p:slideViewPr>
    <p:cSldViewPr>
      <p:cViewPr>
        <p:scale>
          <a:sx n="66" d="100"/>
          <a:sy n="66" d="100"/>
        </p:scale>
        <p:origin x="-68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ea typeface="ＭＳ Ｐゴシック" pitchFamily="16" charset="-128"/>
              </a:defRPr>
            </a:lvl1pPr>
          </a:lstStyle>
          <a:p>
            <a:pPr>
              <a:defRPr/>
            </a:pPr>
            <a:fld id="{918FE7AF-FD16-48E2-90C4-97CEC320E1E2}" type="datetimeFigureOut">
              <a:rPr lang="en-US"/>
              <a:pPr>
                <a:defRPr/>
              </a:pPr>
              <a:t>12/19/2012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ea typeface="ＭＳ Ｐゴシック" pitchFamily="16" charset="-128"/>
              </a:defRPr>
            </a:lvl1pPr>
          </a:lstStyle>
          <a:p>
            <a:pPr>
              <a:defRPr/>
            </a:pPr>
            <a:fld id="{BAAC5CE7-4F2B-485C-A363-4633C2915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58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547E16-8DFD-4E59-91D4-87003A2F3D12}" type="slidenum">
              <a:rPr lang="zh-CN" altLang="en-US" smtClean="0"/>
              <a:pPr/>
              <a:t>12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5547E16-8DFD-4E59-91D4-87003A2F3D12}" type="slidenum">
              <a:rPr lang="zh-CN" altLang="en-US" smtClean="0"/>
              <a:pPr/>
              <a:t>13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50C77-1BED-4C6E-8621-1C478E434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55947-3297-4FF3-86C0-B951EA121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C03D3-F53B-4762-90B3-9ECD61042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0F9FA-C378-4868-94B5-0888E5C2F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54C13-A2EA-4765-B138-7219F5362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A1C35-CBA8-4A1A-B4ED-24E8DD948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F62F3-4255-42C8-877D-40BC35A7E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36D6-103B-40ED-89BA-60EB012ED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FA9C9-F1F9-4C3E-9934-5BC9AE84B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2E3BC-938C-416C-BD2B-2A740FADF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EF608-EA13-4900-AE65-D221CD1F2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16" charset="-128"/>
              </a:defRPr>
            </a:lvl1pPr>
          </a:lstStyle>
          <a:p>
            <a:pPr>
              <a:defRPr/>
            </a:pPr>
            <a:fld id="{F8D7326B-9C7B-4085-8C67-9527CB368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emf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7.bin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30.wmf"/><Relationship Id="rId5" Type="http://schemas.openxmlformats.org/officeDocument/2006/relationships/image" Target="../media/image31.emf"/><Relationship Id="rId10" Type="http://schemas.openxmlformats.org/officeDocument/2006/relationships/oleObject" Target="../embeddings/oleObject20.bin"/><Relationship Id="rId4" Type="http://schemas.openxmlformats.org/officeDocument/2006/relationships/image" Target="../media/image27.wmf"/><Relationship Id="rId9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//upload.wikimedia.org/wikipedia/commons/5/56/J85_ge_17a_turbojet_engine.jpg" TargetMode="External"/><Relationship Id="rId7" Type="http://schemas.openxmlformats.org/officeDocument/2006/relationships/hyperlink" Target="//upload.wikimedia.org/wikipedia/commons/3/3a/Silniki_by_Zureks.jp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//upload.wikimedia.org/wikipedia/commons/d/de/Scout_moor_gearbox,_rotor_shaft_and_brake_assembly.jpg" TargetMode="Externa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ecrashinfo.com/1987/1987-26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csegroups.case.edu/bearingdatacenter/hom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n.wikipedia.org/wiki/File:DanishWindTurbines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//upload.wikimedia.org/wikipedia/commons/5/5f/LOT_Ilyushin_Il-62M_Rees.j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57200" y="1905000"/>
            <a:ext cx="8361218" cy="154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Locating Faulty Rolling Element Bearing Signal by Simulated Annealing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570018" y="3886200"/>
            <a:ext cx="4059382" cy="1322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3363" indent="-9525"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Jing Tian</a:t>
            </a:r>
          </a:p>
          <a:p>
            <a:pPr marL="233363" indent="-9525"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Course Advisor: Dr.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Dr.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Ide</a:t>
            </a:r>
            <a:endParaRPr lang="en-US" sz="2000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233363" indent="-9525"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Research Advisor: Dr.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Morillo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</p:txBody>
      </p:sp>
      <p:pic>
        <p:nvPicPr>
          <p:cNvPr id="12" name="Picture 92" descr="inform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996462" cy="980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524000" y="457200"/>
            <a:ext cx="632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AMSC 663 Project Proposal, Fall 2012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Spectral Kurtosis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04800" y="1143000"/>
            <a:ext cx="7239000" cy="397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Definition of spectral kurtosis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2182812" y="1524000"/>
          <a:ext cx="3836988" cy="794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1" name="Equation" r:id="rId3" imgW="1892160" imgH="393480" progId="Equation.3">
                  <p:embed/>
                </p:oleObj>
              </mc:Choice>
              <mc:Fallback>
                <p:oleObj name="Equation" r:id="rId3" imgW="18921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2" y="1524000"/>
                        <a:ext cx="3836988" cy="7947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18" name="Object 1"/>
          <p:cNvGraphicFramePr>
            <a:graphicFrameLocks noChangeAspect="1"/>
          </p:cNvGraphicFramePr>
          <p:nvPr/>
        </p:nvGraphicFramePr>
        <p:xfrm>
          <a:off x="1828801" y="5791200"/>
          <a:ext cx="5562599" cy="7043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2" name="公式" r:id="rId5" imgW="3492360" imgH="444240" progId="Equation.3">
                  <p:embed/>
                </p:oleObj>
              </mc:Choice>
              <mc:Fallback>
                <p:oleObj name="公式" r:id="rId5" imgW="3492360" imgH="4442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1" y="5791200"/>
                        <a:ext cx="5562599" cy="7043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304800" y="3810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Estimation of spectral kurtosis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DFT of a stationary signal is a circular complex random variable, and E[Y(m)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]=0, E[Y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(m)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]=0. [8]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62000" y="2362200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where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Y(m)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the DFT of the signal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y(n)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the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order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cumulant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Both y(n) and Y(m) are N points sequences. SK is a real number.</a:t>
            </a:r>
          </a:p>
        </p:txBody>
      </p:sp>
      <p:graphicFrame>
        <p:nvGraphicFramePr>
          <p:cNvPr id="71685" name="Object 1"/>
          <p:cNvGraphicFramePr>
            <a:graphicFrameLocks noChangeAspect="1"/>
          </p:cNvGraphicFramePr>
          <p:nvPr/>
        </p:nvGraphicFramePr>
        <p:xfrm>
          <a:off x="2362199" y="3048000"/>
          <a:ext cx="4114801" cy="765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3" name="公式" r:id="rId7" imgW="2387520" imgH="444240" progId="Equation.3">
                  <p:embed/>
                </p:oleObj>
              </mc:Choice>
              <mc:Fallback>
                <p:oleObj name="公式" r:id="rId7" imgW="2387520" imgH="444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199" y="3048000"/>
                        <a:ext cx="4114801" cy="7654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1828800" y="4876800"/>
          <a:ext cx="4953000" cy="810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4" name="公式" r:id="rId9" imgW="2933640" imgH="482400" progId="Equation.3">
                  <p:embed/>
                </p:oleObj>
              </mc:Choice>
              <mc:Fallback>
                <p:oleObj name="公式" r:id="rId9" imgW="293364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876800"/>
                        <a:ext cx="4953000" cy="8101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椭圆 53"/>
          <p:cNvSpPr/>
          <p:nvPr/>
        </p:nvSpPr>
        <p:spPr bwMode="auto">
          <a:xfrm>
            <a:off x="7239000" y="4648200"/>
            <a:ext cx="457200" cy="3048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50" name="圆角矩形 49"/>
          <p:cNvSpPr/>
          <p:nvPr/>
        </p:nvSpPr>
        <p:spPr bwMode="auto">
          <a:xfrm>
            <a:off x="4648200" y="4419600"/>
            <a:ext cx="609600" cy="3810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51" name="圆角矩形 50"/>
          <p:cNvSpPr/>
          <p:nvPr/>
        </p:nvSpPr>
        <p:spPr bwMode="auto">
          <a:xfrm>
            <a:off x="228600" y="5562600"/>
            <a:ext cx="609600" cy="3810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36" name="圆角矩形 35"/>
          <p:cNvSpPr/>
          <p:nvPr/>
        </p:nvSpPr>
        <p:spPr bwMode="auto">
          <a:xfrm>
            <a:off x="1676400" y="1676400"/>
            <a:ext cx="533400" cy="3810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31" name="圆角矩形 30"/>
          <p:cNvSpPr/>
          <p:nvPr/>
        </p:nvSpPr>
        <p:spPr bwMode="auto">
          <a:xfrm>
            <a:off x="1905000" y="3733800"/>
            <a:ext cx="533400" cy="3810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32" name="圆角矩形 31"/>
          <p:cNvSpPr/>
          <p:nvPr/>
        </p:nvSpPr>
        <p:spPr bwMode="auto">
          <a:xfrm>
            <a:off x="3276600" y="3733800"/>
            <a:ext cx="381000" cy="3810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33" name="圆角矩形 32"/>
          <p:cNvSpPr/>
          <p:nvPr/>
        </p:nvSpPr>
        <p:spPr bwMode="auto">
          <a:xfrm>
            <a:off x="4114800" y="3733800"/>
            <a:ext cx="381000" cy="3810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34" name="圆角矩形 33"/>
          <p:cNvSpPr/>
          <p:nvPr/>
        </p:nvSpPr>
        <p:spPr bwMode="auto">
          <a:xfrm>
            <a:off x="4648200" y="3733800"/>
            <a:ext cx="609600" cy="3810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35" name="圆角矩形 34"/>
          <p:cNvSpPr/>
          <p:nvPr/>
        </p:nvSpPr>
        <p:spPr bwMode="auto">
          <a:xfrm>
            <a:off x="5334000" y="3733800"/>
            <a:ext cx="609600" cy="3810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1927225" y="3733800"/>
          <a:ext cx="16510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8" name="公式" r:id="rId3" imgW="927000" imgH="203040" progId="Equation.3">
                  <p:embed/>
                </p:oleObj>
              </mc:Choice>
              <mc:Fallback>
                <p:oleObj name="公式" r:id="rId3" imgW="9270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225" y="3733800"/>
                        <a:ext cx="16510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"/>
          <p:cNvGraphicFramePr>
            <a:graphicFrameLocks noChangeAspect="1"/>
          </p:cNvGraphicFramePr>
          <p:nvPr/>
        </p:nvGraphicFramePr>
        <p:xfrm>
          <a:off x="4213225" y="3733800"/>
          <a:ext cx="16065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9" name="公式" r:id="rId5" imgW="901440" imgH="228600" progId="Equation.3">
                  <p:embed/>
                </p:oleObj>
              </mc:Choice>
              <mc:Fallback>
                <p:oleObj name="公式" r:id="rId5" imgW="90144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3225" y="3733800"/>
                        <a:ext cx="160655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圆角矩形 29"/>
          <p:cNvSpPr/>
          <p:nvPr/>
        </p:nvSpPr>
        <p:spPr bwMode="auto">
          <a:xfrm>
            <a:off x="2362200" y="2895600"/>
            <a:ext cx="533400" cy="3810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29" name="圆角矩形 28"/>
          <p:cNvSpPr/>
          <p:nvPr/>
        </p:nvSpPr>
        <p:spPr bwMode="auto">
          <a:xfrm>
            <a:off x="1295400" y="2895600"/>
            <a:ext cx="533400" cy="3810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28" name="圆角矩形 27"/>
          <p:cNvSpPr/>
          <p:nvPr/>
        </p:nvSpPr>
        <p:spPr bwMode="auto">
          <a:xfrm>
            <a:off x="1600200" y="2057400"/>
            <a:ext cx="533400" cy="381000"/>
          </a:xfrm>
          <a:prstGeom prst="roundRect">
            <a:avLst/>
          </a:prstGeom>
          <a:solidFill>
            <a:schemeClr val="accent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Transmission of the Variables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04800" y="1143000"/>
            <a:ext cx="784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</a:t>
            </a:r>
            <a:r>
              <a:rPr lang="en-US" sz="20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c</a:t>
            </a:r>
            <a:r>
              <a:rPr lang="en-US" sz="20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0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</a:t>
            </a:r>
            <a:r>
              <a:rPr lang="en-US" sz="20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, M </a:t>
            </a:r>
            <a:r>
              <a:rPr lang="en-US" sz="20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become variables of SK in the following route.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4758" name="Object 1"/>
          <p:cNvGraphicFramePr>
            <a:graphicFrameLocks noChangeAspect="1"/>
          </p:cNvGraphicFramePr>
          <p:nvPr/>
        </p:nvGraphicFramePr>
        <p:xfrm>
          <a:off x="1295400" y="2743201"/>
          <a:ext cx="3962400" cy="736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0" name="公式" r:id="rId7" imgW="2387520" imgH="444240" progId="Equation.3">
                  <p:embed/>
                </p:oleObj>
              </mc:Choice>
              <mc:Fallback>
                <p:oleObj name="公式" r:id="rId7" imgW="2387520" imgH="4442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743201"/>
                        <a:ext cx="3962400" cy="7368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9" name="Object 2"/>
          <p:cNvGraphicFramePr>
            <a:graphicFrameLocks noChangeAspect="1"/>
          </p:cNvGraphicFramePr>
          <p:nvPr/>
        </p:nvGraphicFramePr>
        <p:xfrm>
          <a:off x="609600" y="1676400"/>
          <a:ext cx="24066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1" name="公式" r:id="rId9" imgW="1511280" imgH="444240" progId="Equation.3">
                  <p:embed/>
                </p:oleObj>
              </mc:Choice>
              <mc:Fallback>
                <p:oleObj name="公式" r:id="rId9" imgW="1511280" imgH="444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240665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0" name="Object 8"/>
          <p:cNvGraphicFramePr>
            <a:graphicFrameLocks noChangeAspect="1"/>
          </p:cNvGraphicFramePr>
          <p:nvPr/>
        </p:nvGraphicFramePr>
        <p:xfrm>
          <a:off x="4651375" y="4294490"/>
          <a:ext cx="4187825" cy="658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2" name="公式" r:id="rId11" imgW="2501640" imgH="393480" progId="Equation.3">
                  <p:embed/>
                </p:oleObj>
              </mc:Choice>
              <mc:Fallback>
                <p:oleObj name="公式" r:id="rId11" imgW="250164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75" y="4294490"/>
                        <a:ext cx="4187825" cy="6585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1" name="Object 9"/>
          <p:cNvGraphicFramePr>
            <a:graphicFrameLocks noChangeAspect="1"/>
          </p:cNvGraphicFramePr>
          <p:nvPr/>
        </p:nvGraphicFramePr>
        <p:xfrm>
          <a:off x="304801" y="5135200"/>
          <a:ext cx="5715000" cy="951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3" name="公式" r:id="rId13" imgW="3809880" imgH="634680" progId="Equation.3">
                  <p:embed/>
                </p:oleObj>
              </mc:Choice>
              <mc:Fallback>
                <p:oleObj name="公式" r:id="rId13" imgW="3809880" imgH="6346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1" y="5135200"/>
                        <a:ext cx="5715000" cy="9513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直接箭头连接符 37"/>
          <p:cNvCxnSpPr/>
          <p:nvPr/>
        </p:nvCxnSpPr>
        <p:spPr bwMode="auto">
          <a:xfrm rot="5400000" flipH="1" flipV="1">
            <a:off x="1447800" y="2514600"/>
            <a:ext cx="533400" cy="2286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直接箭头连接符 38"/>
          <p:cNvCxnSpPr/>
          <p:nvPr/>
        </p:nvCxnSpPr>
        <p:spPr bwMode="auto">
          <a:xfrm rot="5400000" flipH="1" flipV="1">
            <a:off x="2133600" y="3276600"/>
            <a:ext cx="533400" cy="3810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直接箭头连接符 40"/>
          <p:cNvCxnSpPr>
            <a:stCxn id="33" idx="1"/>
            <a:endCxn id="32" idx="3"/>
          </p:cNvCxnSpPr>
          <p:nvPr/>
        </p:nvCxnSpPr>
        <p:spPr bwMode="auto">
          <a:xfrm rot="10800000">
            <a:off x="3657600" y="3924300"/>
            <a:ext cx="457200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直接箭头连接符 43"/>
          <p:cNvCxnSpPr/>
          <p:nvPr/>
        </p:nvCxnSpPr>
        <p:spPr bwMode="auto">
          <a:xfrm flipV="1">
            <a:off x="609600" y="4114800"/>
            <a:ext cx="4343400" cy="14478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直接箭头连接符 47"/>
          <p:cNvCxnSpPr/>
          <p:nvPr/>
        </p:nvCxnSpPr>
        <p:spPr bwMode="auto">
          <a:xfrm flipV="1">
            <a:off x="4953000" y="4114800"/>
            <a:ext cx="609600" cy="3048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5" name="椭圆 54"/>
          <p:cNvSpPr/>
          <p:nvPr/>
        </p:nvSpPr>
        <p:spPr bwMode="auto">
          <a:xfrm>
            <a:off x="4267200" y="5257800"/>
            <a:ext cx="457200" cy="3048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56" name="椭圆 55"/>
          <p:cNvSpPr/>
          <p:nvPr/>
        </p:nvSpPr>
        <p:spPr bwMode="auto">
          <a:xfrm>
            <a:off x="1752600" y="5257800"/>
            <a:ext cx="457200" cy="3048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57" name="椭圆 56"/>
          <p:cNvSpPr/>
          <p:nvPr/>
        </p:nvSpPr>
        <p:spPr bwMode="auto">
          <a:xfrm>
            <a:off x="2362200" y="5105400"/>
            <a:ext cx="1066800" cy="6096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58" name="椭圆 57"/>
          <p:cNvSpPr/>
          <p:nvPr/>
        </p:nvSpPr>
        <p:spPr bwMode="auto">
          <a:xfrm>
            <a:off x="4876800" y="5105400"/>
            <a:ext cx="1066800" cy="6096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61" name="右箭头 60"/>
          <p:cNvSpPr/>
          <p:nvPr/>
        </p:nvSpPr>
        <p:spPr bwMode="auto">
          <a:xfrm flipH="1">
            <a:off x="7010400" y="3429000"/>
            <a:ext cx="1447800" cy="83820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6" charset="-128"/>
              </a:rPr>
              <a:t>Filter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62" name="右箭头 61"/>
          <p:cNvSpPr/>
          <p:nvPr/>
        </p:nvSpPr>
        <p:spPr bwMode="auto">
          <a:xfrm flipH="1">
            <a:off x="5715000" y="2590800"/>
            <a:ext cx="1447800" cy="83820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6" charset="-128"/>
              </a:rPr>
              <a:t>DFT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sp>
        <p:nvSpPr>
          <p:cNvPr id="63" name="右箭头 62"/>
          <p:cNvSpPr/>
          <p:nvPr/>
        </p:nvSpPr>
        <p:spPr bwMode="auto">
          <a:xfrm flipH="1">
            <a:off x="4419600" y="1676400"/>
            <a:ext cx="1447800" cy="83820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6" charset="-128"/>
              </a:rPr>
              <a:t>SK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10"/>
          <p:cNvSpPr txBox="1">
            <a:spLocks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Initial Input for Simulated Annealing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304800" y="1050415"/>
            <a:ext cx="8686800" cy="1540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Initial input </a:t>
            </a:r>
            <a:r>
              <a:rPr lang="en-US" sz="20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w(f</a:t>
            </a:r>
            <a:r>
              <a:rPr lang="en-US" sz="2000" i="1" baseline="-250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c1</a:t>
            </a:r>
            <a:r>
              <a:rPr lang="en-US" sz="20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0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</a:t>
            </a:r>
            <a:r>
              <a:rPr lang="en-US" sz="2000" i="1" baseline="-250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1</a:t>
            </a:r>
            <a:r>
              <a:rPr lang="en-US" sz="20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, M</a:t>
            </a:r>
            <a:r>
              <a:rPr lang="en-US" sz="2000" i="1" baseline="-250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1</a:t>
            </a:r>
            <a:r>
              <a:rPr lang="en-US" sz="20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) </a:t>
            </a:r>
            <a:r>
              <a:rPr lang="en-US" sz="20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is obtained by calculating  SK for a binary tree of  FIR filter-bank.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Output of the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filter at level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Structure of the filter-bank</a:t>
            </a:r>
          </a:p>
        </p:txBody>
      </p:sp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5040313" y="1447800"/>
          <a:ext cx="250507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8" name="公式" r:id="rId4" imgW="1358640" imgH="431640" progId="Equation.3">
                  <p:embed/>
                </p:oleObj>
              </mc:Choice>
              <mc:Fallback>
                <p:oleObj name="公式" r:id="rId4" imgW="13586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0313" y="1447800"/>
                        <a:ext cx="2505075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" name="Picture 6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7400" y="2667001"/>
            <a:ext cx="5334000" cy="2951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Content Placeholder 2"/>
          <p:cNvSpPr txBox="1">
            <a:spLocks/>
          </p:cNvSpPr>
          <p:nvPr/>
        </p:nvSpPr>
        <p:spPr bwMode="auto">
          <a:xfrm>
            <a:off x="304800" y="5715000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Frequency bands are ranked according to their SK value from large to small. Top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frequency bands  are selected as the initial input.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/>
          </p:cNvSpPr>
          <p:nvPr/>
        </p:nvSpPr>
        <p:spPr bwMode="auto">
          <a:xfrm>
            <a:off x="284018" y="990600"/>
            <a:ext cx="3144981" cy="57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000" b="0" dirty="0" smtClean="0">
                <a:latin typeface="Times New Roman" pitchFamily="18" charset="0"/>
                <a:cs typeface="Times New Roman" pitchFamily="18" charset="0"/>
              </a:rPr>
              <a:t>Simulated annealing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[9] is a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metaheuristic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 global optimization tool.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In each round of searching, there is a chance that worse result is accepted. This chance drops when the iterations increase. By doing so, the searching can avoid being trapped in a local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extremum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Several rounds of searching are performed to find the global optimum.</a:t>
            </a:r>
            <a:endParaRPr lang="en-US" sz="20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AutoShape 21"/>
          <p:cNvSpPr>
            <a:spLocks noChangeArrowheads="1"/>
          </p:cNvSpPr>
          <p:nvPr/>
        </p:nvSpPr>
        <p:spPr bwMode="auto">
          <a:xfrm>
            <a:off x="3877964" y="1143000"/>
            <a:ext cx="2399012" cy="429933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Initialize the temperature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altLang="zh-CN" sz="14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33"/>
          <p:cNvSpPr>
            <a:spLocks noChangeArrowheads="1"/>
          </p:cNvSpPr>
          <p:nvPr/>
        </p:nvSpPr>
        <p:spPr bwMode="auto">
          <a:xfrm>
            <a:off x="3816598" y="6009316"/>
            <a:ext cx="2583336" cy="410534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600" b="0" dirty="0" smtClean="0">
                <a:latin typeface="Times New Roman" pitchFamily="18" charset="0"/>
                <a:cs typeface="Times New Roman" pitchFamily="18" charset="0"/>
              </a:rPr>
              <a:t>End a round of searching</a:t>
            </a:r>
            <a:endParaRPr lang="zh-CN" altLang="en-US" sz="1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AutoShape 23"/>
          <p:cNvSpPr>
            <a:spLocks noChangeArrowheads="1"/>
          </p:cNvSpPr>
          <p:nvPr/>
        </p:nvSpPr>
        <p:spPr bwMode="auto">
          <a:xfrm>
            <a:off x="3889048" y="1757423"/>
            <a:ext cx="2378402" cy="34296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Use the initial input vector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endParaRPr lang="en-US" altLang="zh-CN" sz="14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AutoShape 23"/>
          <p:cNvSpPr>
            <a:spLocks noChangeArrowheads="1"/>
          </p:cNvSpPr>
          <p:nvPr/>
        </p:nvSpPr>
        <p:spPr bwMode="auto">
          <a:xfrm>
            <a:off x="3889048" y="2308141"/>
            <a:ext cx="2378402" cy="34296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Compute function value </a:t>
            </a:r>
            <a:r>
              <a:rPr lang="en-US" altLang="zh-CN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SK(W)</a:t>
            </a:r>
            <a:endParaRPr lang="en-US" altLang="zh-CN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AutoShape 23"/>
          <p:cNvSpPr>
            <a:spLocks noChangeArrowheads="1"/>
          </p:cNvSpPr>
          <p:nvPr/>
        </p:nvSpPr>
        <p:spPr bwMode="auto">
          <a:xfrm>
            <a:off x="3889048" y="2851066"/>
            <a:ext cx="2378402" cy="34296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Generate a random step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altLang="zh-CN" sz="14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AutoShape 23"/>
          <p:cNvSpPr>
            <a:spLocks noChangeArrowheads="1"/>
          </p:cNvSpPr>
          <p:nvPr/>
        </p:nvSpPr>
        <p:spPr bwMode="auto">
          <a:xfrm>
            <a:off x="3810000" y="3419102"/>
            <a:ext cx="2555548" cy="34296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Compute function value </a:t>
            </a:r>
            <a:r>
              <a:rPr lang="en-US" altLang="zh-CN" sz="14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en-US" altLang="zh-CN" sz="14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(W+S)</a:t>
            </a:r>
            <a:endParaRPr lang="en-US" altLang="zh-CN" sz="14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Diamond 29"/>
          <p:cNvSpPr/>
          <p:nvPr/>
        </p:nvSpPr>
        <p:spPr>
          <a:xfrm>
            <a:off x="3886819" y="3981450"/>
            <a:ext cx="2399681" cy="419100"/>
          </a:xfrm>
          <a:prstGeom prst="diamon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SK(</a:t>
            </a:r>
            <a:r>
              <a:rPr lang="en-US" altLang="zh-CN" sz="13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+S)</a:t>
            </a:r>
            <a:r>
              <a:rPr lang="en-US" altLang="zh-CN" sz="1300" b="0" baseline="-25000" dirty="0" smtClean="0">
                <a:solidFill>
                  <a:srgbClr val="000000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</a:t>
            </a:r>
            <a:r>
              <a:rPr lang="en-US" sz="1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SK(W)</a:t>
            </a:r>
            <a:endParaRPr lang="en-US" altLang="zh-CN" sz="1300" b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Diamond 41"/>
          <p:cNvSpPr/>
          <p:nvPr/>
        </p:nvSpPr>
        <p:spPr>
          <a:xfrm>
            <a:off x="6581776" y="3895725"/>
            <a:ext cx="2486024" cy="676275"/>
          </a:xfrm>
          <a:prstGeom prst="diamon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exp[(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SK(W) </a:t>
            </a:r>
            <a:r>
              <a:rPr lang="en-US" altLang="zh-CN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SK(</a:t>
            </a:r>
            <a:r>
              <a:rPr lang="en-US" altLang="zh-CN" sz="13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1300" b="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+S)</a:t>
            </a:r>
            <a:r>
              <a:rPr lang="en-US" altLang="zh-CN" sz="1300" b="0" baseline="-25000" dirty="0" smtClean="0">
                <a:solidFill>
                  <a:srgbClr val="000000"/>
                </a:solidFill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</a:t>
            </a:r>
            <a:r>
              <a:rPr lang="en-US" sz="13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)/T] &gt; rand ?</a:t>
            </a:r>
          </a:p>
        </p:txBody>
      </p:sp>
      <p:sp>
        <p:nvSpPr>
          <p:cNvPr id="43" name="Diamond 42"/>
          <p:cNvSpPr/>
          <p:nvPr/>
        </p:nvSpPr>
        <p:spPr>
          <a:xfrm>
            <a:off x="3562350" y="5229225"/>
            <a:ext cx="3067050" cy="542925"/>
          </a:xfrm>
          <a:prstGeom prst="diamond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Termination criteria reached?</a:t>
            </a:r>
          </a:p>
        </p:txBody>
      </p:sp>
      <p:cxnSp>
        <p:nvCxnSpPr>
          <p:cNvPr id="47" name="Elbow Connector 46"/>
          <p:cNvCxnSpPr>
            <a:stCxn id="43" idx="1"/>
            <a:endCxn id="27" idx="1"/>
          </p:cNvCxnSpPr>
          <p:nvPr/>
        </p:nvCxnSpPr>
        <p:spPr>
          <a:xfrm rot="10800000" flipH="1">
            <a:off x="3562350" y="3022550"/>
            <a:ext cx="326698" cy="2478138"/>
          </a:xfrm>
          <a:prstGeom prst="bentConnector3">
            <a:avLst>
              <a:gd name="adj1" fmla="val -6997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8" idx="2"/>
            <a:endCxn id="30" idx="0"/>
          </p:cNvCxnSpPr>
          <p:nvPr/>
        </p:nvCxnSpPr>
        <p:spPr>
          <a:xfrm flipH="1">
            <a:off x="5086660" y="3762069"/>
            <a:ext cx="1114" cy="219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3" idx="2"/>
            <a:endCxn id="15" idx="0"/>
          </p:cNvCxnSpPr>
          <p:nvPr/>
        </p:nvCxnSpPr>
        <p:spPr>
          <a:xfrm>
            <a:off x="5095875" y="5772150"/>
            <a:ext cx="12391" cy="237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AutoShape 23"/>
          <p:cNvSpPr>
            <a:spLocks noChangeArrowheads="1"/>
          </p:cNvSpPr>
          <p:nvPr/>
        </p:nvSpPr>
        <p:spPr bwMode="auto">
          <a:xfrm>
            <a:off x="3869998" y="4638302"/>
            <a:ext cx="2435552" cy="34296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Replace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W+S</a:t>
            </a: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, reduce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cxnSp>
        <p:nvCxnSpPr>
          <p:cNvPr id="68" name="Shape 67"/>
          <p:cNvCxnSpPr>
            <a:stCxn id="42" idx="2"/>
            <a:endCxn id="66" idx="3"/>
          </p:cNvCxnSpPr>
          <p:nvPr/>
        </p:nvCxnSpPr>
        <p:spPr>
          <a:xfrm rot="5400000">
            <a:off x="6946276" y="3931274"/>
            <a:ext cx="237786" cy="1519238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AutoShape 23"/>
          <p:cNvSpPr>
            <a:spLocks noChangeArrowheads="1"/>
          </p:cNvSpPr>
          <p:nvPr/>
        </p:nvSpPr>
        <p:spPr bwMode="auto">
          <a:xfrm>
            <a:off x="6638925" y="3247652"/>
            <a:ext cx="2381250" cy="342967"/>
          </a:xfrm>
          <a:prstGeom prst="flowChartProcess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Keep x unchanged, reduce </a:t>
            </a:r>
            <a:r>
              <a:rPr lang="en-US" altLang="zh-CN" sz="1400" b="0" i="1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cxnSp>
        <p:nvCxnSpPr>
          <p:cNvPr id="77" name="Straight Arrow Connector 76"/>
          <p:cNvCxnSpPr>
            <a:stCxn id="30" idx="2"/>
            <a:endCxn id="66" idx="0"/>
          </p:cNvCxnSpPr>
          <p:nvPr/>
        </p:nvCxnSpPr>
        <p:spPr>
          <a:xfrm>
            <a:off x="5086660" y="4400550"/>
            <a:ext cx="1114" cy="237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6" idx="2"/>
            <a:endCxn id="43" idx="0"/>
          </p:cNvCxnSpPr>
          <p:nvPr/>
        </p:nvCxnSpPr>
        <p:spPr>
          <a:xfrm>
            <a:off x="5087774" y="4981269"/>
            <a:ext cx="8101" cy="247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42" idx="0"/>
            <a:endCxn id="72" idx="2"/>
          </p:cNvCxnSpPr>
          <p:nvPr/>
        </p:nvCxnSpPr>
        <p:spPr>
          <a:xfrm rot="5400000" flipH="1" flipV="1">
            <a:off x="7674616" y="3740791"/>
            <a:ext cx="305106" cy="4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hape 88"/>
          <p:cNvCxnSpPr>
            <a:stCxn id="72" idx="0"/>
            <a:endCxn id="27" idx="3"/>
          </p:cNvCxnSpPr>
          <p:nvPr/>
        </p:nvCxnSpPr>
        <p:spPr>
          <a:xfrm rot="16200000" flipV="1">
            <a:off x="6935949" y="2354051"/>
            <a:ext cx="225102" cy="15621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27" idx="2"/>
            <a:endCxn id="28" idx="0"/>
          </p:cNvCxnSpPr>
          <p:nvPr/>
        </p:nvCxnSpPr>
        <p:spPr>
          <a:xfrm>
            <a:off x="5078249" y="3194033"/>
            <a:ext cx="9525" cy="225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26" idx="2"/>
            <a:endCxn id="27" idx="0"/>
          </p:cNvCxnSpPr>
          <p:nvPr/>
        </p:nvCxnSpPr>
        <p:spPr>
          <a:xfrm>
            <a:off x="5078249" y="2651108"/>
            <a:ext cx="0" cy="199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16" idx="2"/>
            <a:endCxn id="26" idx="0"/>
          </p:cNvCxnSpPr>
          <p:nvPr/>
        </p:nvCxnSpPr>
        <p:spPr>
          <a:xfrm>
            <a:off x="5078249" y="2100390"/>
            <a:ext cx="0" cy="207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13" idx="2"/>
            <a:endCxn id="16" idx="0"/>
          </p:cNvCxnSpPr>
          <p:nvPr/>
        </p:nvCxnSpPr>
        <p:spPr>
          <a:xfrm>
            <a:off x="5077470" y="1572933"/>
            <a:ext cx="779" cy="1844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Content Placeholder 2"/>
          <p:cNvSpPr>
            <a:spLocks/>
          </p:cNvSpPr>
          <p:nvPr/>
        </p:nvSpPr>
        <p:spPr bwMode="auto">
          <a:xfrm>
            <a:off x="5191218" y="4351956"/>
            <a:ext cx="523781" cy="28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Yes</a:t>
            </a:r>
            <a:endParaRPr lang="en-US" altLang="zh-CN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Content Placeholder 2"/>
          <p:cNvSpPr>
            <a:spLocks/>
          </p:cNvSpPr>
          <p:nvPr/>
        </p:nvSpPr>
        <p:spPr bwMode="auto">
          <a:xfrm>
            <a:off x="7820119" y="3618531"/>
            <a:ext cx="438056" cy="28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No</a:t>
            </a:r>
            <a:endParaRPr lang="en-US" altLang="zh-CN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Content Placeholder 2"/>
          <p:cNvSpPr>
            <a:spLocks/>
          </p:cNvSpPr>
          <p:nvPr/>
        </p:nvSpPr>
        <p:spPr bwMode="auto">
          <a:xfrm>
            <a:off x="5172168" y="5742606"/>
            <a:ext cx="523781" cy="28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Yes</a:t>
            </a:r>
            <a:endParaRPr lang="en-US" altLang="zh-CN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Content Placeholder 2"/>
          <p:cNvSpPr>
            <a:spLocks/>
          </p:cNvSpPr>
          <p:nvPr/>
        </p:nvSpPr>
        <p:spPr bwMode="auto">
          <a:xfrm>
            <a:off x="7782018" y="4504356"/>
            <a:ext cx="523781" cy="28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Yes</a:t>
            </a:r>
            <a:endParaRPr lang="en-US" altLang="zh-CN" sz="1400" b="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7" name="Straight Arrow Connector 146"/>
          <p:cNvCxnSpPr>
            <a:stCxn id="30" idx="3"/>
            <a:endCxn id="42" idx="1"/>
          </p:cNvCxnSpPr>
          <p:nvPr/>
        </p:nvCxnSpPr>
        <p:spPr>
          <a:xfrm>
            <a:off x="6286500" y="4191000"/>
            <a:ext cx="295276" cy="42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Content Placeholder 2"/>
          <p:cNvSpPr>
            <a:spLocks/>
          </p:cNvSpPr>
          <p:nvPr/>
        </p:nvSpPr>
        <p:spPr bwMode="auto">
          <a:xfrm>
            <a:off x="6143719" y="3894756"/>
            <a:ext cx="438056" cy="287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400" b="0" dirty="0" smtClean="0">
                <a:latin typeface="Times New Roman" pitchFamily="18" charset="0"/>
                <a:cs typeface="Times New Roman" pitchFamily="18" charset="0"/>
              </a:rPr>
              <a:t>No</a:t>
            </a:r>
            <a:endParaRPr lang="en-US" altLang="zh-CN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itle 10"/>
          <p:cNvSpPr txBox="1">
            <a:spLocks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Maximize SK by Simulated Annealing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/>
          </p:cNvSpPr>
          <p:nvPr/>
        </p:nvSpPr>
        <p:spPr bwMode="auto">
          <a:xfrm>
            <a:off x="304800" y="1039131"/>
            <a:ext cx="8420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000" dirty="0" smtClean="0">
                <a:latin typeface="Times New Roman" pitchFamily="18" charset="0"/>
              </a:rPr>
              <a:t>The enveloped signal is obtained  from the magnitude of the analytic signal.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000" dirty="0" smtClean="0">
                <a:latin typeface="Times New Roman" pitchFamily="18" charset="0"/>
              </a:rPr>
              <a:t>The analytic signal is constructed via Hilbert transform.</a:t>
            </a:r>
            <a:endParaRPr lang="en-US" altLang="zh-CN" sz="2000" i="1" dirty="0">
              <a:latin typeface="Times New Roman" pitchFamily="18" charset="0"/>
            </a:endParaRP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26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28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2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31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33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9236" name="Content Placeholder 2"/>
          <p:cNvSpPr>
            <a:spLocks/>
          </p:cNvSpPr>
          <p:nvPr/>
        </p:nvSpPr>
        <p:spPr bwMode="auto">
          <a:xfrm>
            <a:off x="304799" y="1859642"/>
            <a:ext cx="8186057" cy="524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Hilbert transform shifts the signal by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π/2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via the following formula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Content Placeholder 2"/>
          <p:cNvSpPr>
            <a:spLocks/>
          </p:cNvSpPr>
          <p:nvPr/>
        </p:nvSpPr>
        <p:spPr bwMode="auto">
          <a:xfrm>
            <a:off x="304800" y="3006270"/>
            <a:ext cx="4648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The analytic signal is constructed</a:t>
            </a:r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Content Placeholder 2"/>
          <p:cNvSpPr>
            <a:spLocks/>
          </p:cNvSpPr>
          <p:nvPr/>
        </p:nvSpPr>
        <p:spPr bwMode="auto">
          <a:xfrm>
            <a:off x="304800" y="3603170"/>
            <a:ext cx="84836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000" dirty="0" smtClean="0">
                <a:latin typeface="Times New Roman" pitchFamily="18" charset="0"/>
              </a:rPr>
              <a:t>Magnitude of the analytic signal forms the enveloped signal.</a:t>
            </a:r>
            <a:endParaRPr lang="en-US" altLang="zh-CN" sz="2000" dirty="0">
              <a:latin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lang="en-US" altLang="zh-CN" sz="2000" dirty="0">
              <a:latin typeface="Times New Roman" pitchFamily="18" charset="0"/>
            </a:endParaRPr>
          </a:p>
        </p:txBody>
      </p:sp>
      <p:graphicFrame>
        <p:nvGraphicFramePr>
          <p:cNvPr id="79885" name="Object 13"/>
          <p:cNvGraphicFramePr>
            <a:graphicFrameLocks noChangeAspect="1"/>
          </p:cNvGraphicFramePr>
          <p:nvPr/>
        </p:nvGraphicFramePr>
        <p:xfrm>
          <a:off x="2084388" y="2384425"/>
          <a:ext cx="256063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Equation" r:id="rId3" imgW="1371600" imgH="241200" progId="Equation.3">
                  <p:embed/>
                </p:oleObj>
              </mc:Choice>
              <mc:Fallback>
                <p:oleObj name="Equation" r:id="rId3" imgW="137160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388" y="2384425"/>
                        <a:ext cx="2560637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Picture 1" descr="C:\Users\jingtian\Documents\MATLAB\untitled.e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2981" y="4371585"/>
            <a:ext cx="4095049" cy="1648420"/>
          </a:xfrm>
          <a:prstGeom prst="rect">
            <a:avLst/>
          </a:prstGeom>
          <a:noFill/>
        </p:spPr>
      </p:pic>
      <p:graphicFrame>
        <p:nvGraphicFramePr>
          <p:cNvPr id="23" name="Object 13"/>
          <p:cNvGraphicFramePr>
            <a:graphicFrameLocks noChangeAspect="1"/>
          </p:cNvGraphicFramePr>
          <p:nvPr/>
        </p:nvGraphicFramePr>
        <p:xfrm>
          <a:off x="5489801" y="2278062"/>
          <a:ext cx="947737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Equation" r:id="rId6" imgW="507960" imgH="355320" progId="Equation.3">
                  <p:embed/>
                </p:oleObj>
              </mc:Choice>
              <mc:Fallback>
                <p:oleObj name="Equation" r:id="rId6" imgW="507960" imgH="355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9801" y="2278062"/>
                        <a:ext cx="947737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Content Placeholder 2"/>
          <p:cNvSpPr>
            <a:spLocks/>
          </p:cNvSpPr>
          <p:nvPr/>
        </p:nvSpPr>
        <p:spPr bwMode="auto">
          <a:xfrm>
            <a:off x="5625439" y="4858955"/>
            <a:ext cx="1657102" cy="333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500" dirty="0" smtClean="0">
                <a:latin typeface="Times New Roman" pitchFamily="18" charset="0"/>
              </a:rPr>
              <a:t>Original signal</a:t>
            </a:r>
            <a:endParaRPr lang="en-US" altLang="zh-CN" sz="1500" baseline="-25000" dirty="0">
              <a:latin typeface="Times New Roman" pitchFamily="18" charset="0"/>
            </a:endParaRPr>
          </a:p>
        </p:txBody>
      </p:sp>
      <p:graphicFrame>
        <p:nvGraphicFramePr>
          <p:cNvPr id="120840" name="Object 5"/>
          <p:cNvGraphicFramePr>
            <a:graphicFrameLocks noChangeAspect="1"/>
          </p:cNvGraphicFramePr>
          <p:nvPr/>
        </p:nvGraphicFramePr>
        <p:xfrm>
          <a:off x="4886325" y="3048000"/>
          <a:ext cx="2085975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Equation" r:id="rId8" imgW="1117440" imgH="190440" progId="Equation.3">
                  <p:embed/>
                </p:oleObj>
              </mc:Choice>
              <mc:Fallback>
                <p:oleObj name="Equation" r:id="rId8" imgW="1117440" imgH="1904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25" y="3048000"/>
                        <a:ext cx="2085975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841" name="Object 5"/>
          <p:cNvGraphicFramePr>
            <a:graphicFrameLocks noChangeAspect="1"/>
          </p:cNvGraphicFramePr>
          <p:nvPr/>
        </p:nvGraphicFramePr>
        <p:xfrm>
          <a:off x="7086600" y="3657600"/>
          <a:ext cx="1303337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Equation" r:id="rId10" imgW="698400" imgH="190440" progId="Equation.3">
                  <p:embed/>
                </p:oleObj>
              </mc:Choice>
              <mc:Fallback>
                <p:oleObj name="Equation" r:id="rId10" imgW="698400" imgH="1904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3657600"/>
                        <a:ext cx="1303337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Content Placeholder 2"/>
          <p:cNvSpPr>
            <a:spLocks/>
          </p:cNvSpPr>
          <p:nvPr/>
        </p:nvSpPr>
        <p:spPr bwMode="auto">
          <a:xfrm>
            <a:off x="5287977" y="5250839"/>
            <a:ext cx="2059876" cy="333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500" dirty="0" smtClean="0">
                <a:latin typeface="Times New Roman" pitchFamily="18" charset="0"/>
              </a:rPr>
              <a:t>	Hilbert transform of the original signal</a:t>
            </a:r>
            <a:endParaRPr lang="en-US" altLang="zh-CN" sz="1500" baseline="-25000" dirty="0">
              <a:latin typeface="Times New Roman" pitchFamily="18" charset="0"/>
            </a:endParaRPr>
          </a:p>
        </p:txBody>
      </p:sp>
      <p:sp>
        <p:nvSpPr>
          <p:cNvPr id="29" name="Content Placeholder 2"/>
          <p:cNvSpPr>
            <a:spLocks/>
          </p:cNvSpPr>
          <p:nvPr/>
        </p:nvSpPr>
        <p:spPr bwMode="auto">
          <a:xfrm>
            <a:off x="5614556" y="4510614"/>
            <a:ext cx="1896591" cy="333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1500" dirty="0" smtClean="0">
                <a:latin typeface="Times New Roman" pitchFamily="18" charset="0"/>
              </a:rPr>
              <a:t>Enveloped signal</a:t>
            </a:r>
            <a:endParaRPr lang="en-US" altLang="zh-CN" sz="1500" baseline="-25000" dirty="0">
              <a:latin typeface="Times New Roman" pitchFamily="18" charset="0"/>
            </a:endParaRPr>
          </a:p>
        </p:txBody>
      </p:sp>
      <p:cxnSp>
        <p:nvCxnSpPr>
          <p:cNvPr id="31" name="Straight Arrow Connector 30"/>
          <p:cNvCxnSpPr>
            <a:stCxn id="29" idx="1"/>
          </p:cNvCxnSpPr>
          <p:nvPr/>
        </p:nvCxnSpPr>
        <p:spPr>
          <a:xfrm flipH="1">
            <a:off x="3701144" y="4677379"/>
            <a:ext cx="1913412" cy="1232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4" idx="1"/>
          </p:cNvCxnSpPr>
          <p:nvPr/>
        </p:nvCxnSpPr>
        <p:spPr>
          <a:xfrm flipH="1" flipV="1">
            <a:off x="3505200" y="4953000"/>
            <a:ext cx="2120239" cy="727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3701143" y="5138057"/>
            <a:ext cx="1926773" cy="3483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0"/>
          <p:cNvSpPr txBox="1">
            <a:spLocks/>
          </p:cNvSpPr>
          <p:nvPr/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altLang="zh-CN" sz="36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Envelope Analysis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Implementation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2"/>
          <p:cNvSpPr>
            <a:spLocks/>
          </p:cNvSpPr>
          <p:nvPr/>
        </p:nvSpPr>
        <p:spPr bwMode="auto">
          <a:xfrm>
            <a:off x="304800" y="1447800"/>
            <a:ext cx="8610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Hardware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program will be developed and implemented on a personal computer.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Software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program will be developed with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Parallel computing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Simulated annealing has independent loops. Parallel computing will be implemented on this module.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Parallel computing version programs will be developed with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parallel computing tool box.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Database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2"/>
          <p:cNvSpPr>
            <a:spLocks/>
          </p:cNvSpPr>
          <p:nvPr/>
        </p:nvSpPr>
        <p:spPr bwMode="auto">
          <a:xfrm>
            <a:off x="304800" y="1066800"/>
            <a:ext cx="857794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Database of this project was published by the Bearing Data Center of Case Western Reserve University [10].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has four groups of data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One group of normal baseline data.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Three groups of bearing fault data.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Each group of data has vectors corresponding to different motor loads and bearing fault conditions.</a:t>
            </a:r>
          </a:p>
          <a:p>
            <a:pPr marL="800100" lvl="1" indent="-342900">
              <a:spcBef>
                <a:spcPct val="20000"/>
              </a:spcBef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5338227"/>
            <a:ext cx="85344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Artificial noise will be added to the data. 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Additive Gaussian white noise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Discrete frequency noise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07"/>
          <p:cNvSpPr/>
          <p:nvPr/>
        </p:nvSpPr>
        <p:spPr>
          <a:xfrm>
            <a:off x="1828800" y="5040868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Normal bearing data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07"/>
          <p:cNvSpPr/>
          <p:nvPr/>
        </p:nvSpPr>
        <p:spPr>
          <a:xfrm>
            <a:off x="5334000" y="5040868"/>
            <a:ext cx="228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Faulty bearing data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" descr="D:\MATLAB2012a\1_Data\AMSC663\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581400"/>
            <a:ext cx="3352800" cy="1503931"/>
          </a:xfrm>
          <a:prstGeom prst="rect">
            <a:avLst/>
          </a:prstGeom>
          <a:noFill/>
        </p:spPr>
      </p:pic>
      <p:pic>
        <p:nvPicPr>
          <p:cNvPr id="56323" name="Picture 3" descr="D:\MATLAB2012a\1_Data\AMSC663\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581400"/>
            <a:ext cx="3352800" cy="1503931"/>
          </a:xfrm>
          <a:prstGeom prst="rect">
            <a:avLst/>
          </a:prstGeom>
          <a:noFill/>
        </p:spPr>
      </p:pic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Validation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2"/>
          <p:cNvSpPr>
            <a:spLocks/>
          </p:cNvSpPr>
          <p:nvPr/>
        </p:nvSpPr>
        <p:spPr bwMode="auto">
          <a:xfrm>
            <a:off x="304800" y="1143000"/>
            <a:ext cx="857794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Validation includes module validation and the overall validation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Module validation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800" y="4419600"/>
            <a:ext cx="2971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Overall validation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04800" y="1981200"/>
          <a:ext cx="8610599" cy="2317334"/>
        </p:xfrm>
        <a:graphic>
          <a:graphicData uri="http://schemas.openxmlformats.org/drawingml/2006/table">
            <a:tbl>
              <a:tblPr/>
              <a:tblGrid>
                <a:gridCol w="1077822"/>
                <a:gridCol w="2227498"/>
                <a:gridCol w="3400280"/>
                <a:gridCol w="1904999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Validation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Input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Control Result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Test Result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SK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 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simplified </a:t>
                      </a: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signal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Analytic solution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Numerical </a:t>
                      </a: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solution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Filter-</a:t>
                      </a:r>
                      <a:r>
                        <a:rPr lang="en-US" sz="17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bank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 signal with multiple frequency components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Pre-determined frequency components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Numerical solution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 3-parameter function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Pre-determined maximum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Numerical solution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7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EA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 modulated signal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Pre-determined modulating frequency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Numerical solution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04800" y="4988985"/>
          <a:ext cx="8610599" cy="873236"/>
        </p:xfrm>
        <a:graphic>
          <a:graphicData uri="http://schemas.openxmlformats.org/drawingml/2006/table">
            <a:tbl>
              <a:tblPr/>
              <a:tblGrid>
                <a:gridCol w="1077822"/>
                <a:gridCol w="2227498"/>
                <a:gridCol w="3400280"/>
                <a:gridCol w="1904999"/>
              </a:tblGrid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Validation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Input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Control Result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Test Result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2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Overall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Real bearing signal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Pre-determined fault feature frequency</a:t>
                      </a:r>
                      <a:endParaRPr lang="en-US" sz="17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Numerical solution</a:t>
                      </a:r>
                    </a:p>
                  </a:txBody>
                  <a:tcPr marL="6359" marR="6359" marT="6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Deliverables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2"/>
          <p:cNvSpPr>
            <a:spLocks/>
          </p:cNvSpPr>
          <p:nvPr/>
        </p:nvSpPr>
        <p:spPr bwMode="auto">
          <a:xfrm>
            <a:off x="304800" y="1371600"/>
            <a:ext cx="857794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code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Test result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Final report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Final presentation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Database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Schedule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2"/>
          <p:cNvSpPr>
            <a:spLocks/>
          </p:cNvSpPr>
          <p:nvPr/>
        </p:nvSpPr>
        <p:spPr bwMode="auto">
          <a:xfrm>
            <a:off x="304800" y="914400"/>
            <a:ext cx="857794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October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Literature review; exact validation methods; code writing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November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Middle: code writing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End: Validation for envelope analysis and spectral kurtosis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December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Semester project report and presentation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February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Complete validation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March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Adapt the code for parallel computing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April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Validate the parallel version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May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Final report and presentation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66700"/>
            <a:ext cx="7772400" cy="6858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Background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304800" y="914400"/>
            <a:ext cx="8382000" cy="752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000" b="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Bearing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provides relative rotational freedom and transmits a load between two structures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zh-CN" sz="2000" b="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pSp>
        <p:nvGrpSpPr>
          <p:cNvPr id="2" name="Group 29"/>
          <p:cNvGrpSpPr/>
          <p:nvPr/>
        </p:nvGrpSpPr>
        <p:grpSpPr>
          <a:xfrm>
            <a:off x="533400" y="1600200"/>
            <a:ext cx="3177381" cy="2268192"/>
            <a:chOff x="2870200" y="3764307"/>
            <a:chExt cx="3177381" cy="2268192"/>
          </a:xfrm>
        </p:grpSpPr>
        <p:pic>
          <p:nvPicPr>
            <p:cNvPr id="17" name="Picture 1" descr="C:\Users\jingtian\Desktop\377px-Radial-deep-groove-ball-bearing_din625-t1_2rs_12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20418" y="3764307"/>
              <a:ext cx="1427163" cy="2268192"/>
            </a:xfrm>
            <a:prstGeom prst="rect">
              <a:avLst/>
            </a:prstGeom>
            <a:noFill/>
          </p:spPr>
        </p:pic>
        <p:sp>
          <p:nvSpPr>
            <p:cNvPr id="18" name="Line 26"/>
            <p:cNvSpPr>
              <a:spLocks noChangeShapeType="1"/>
            </p:cNvSpPr>
            <p:nvPr/>
          </p:nvSpPr>
          <p:spPr bwMode="auto">
            <a:xfrm flipV="1">
              <a:off x="4546600" y="4025900"/>
              <a:ext cx="637540" cy="127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Content Placeholder 2"/>
            <p:cNvSpPr>
              <a:spLocks/>
            </p:cNvSpPr>
            <p:nvPr/>
          </p:nvSpPr>
          <p:spPr bwMode="auto">
            <a:xfrm>
              <a:off x="3384438" y="4713994"/>
              <a:ext cx="1074904" cy="235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1600" dirty="0">
                  <a:latin typeface="Times New Roman" pitchFamily="18" charset="0"/>
                </a:rPr>
                <a:t>Inner Ring</a:t>
              </a:r>
            </a:p>
          </p:txBody>
        </p:sp>
        <p:sp>
          <p:nvSpPr>
            <p:cNvPr id="21" name="Content Placeholder 2"/>
            <p:cNvSpPr>
              <a:spLocks/>
            </p:cNvSpPr>
            <p:nvPr/>
          </p:nvSpPr>
          <p:spPr bwMode="auto">
            <a:xfrm>
              <a:off x="3858405" y="4293826"/>
              <a:ext cx="732361" cy="273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1600" dirty="0">
                  <a:latin typeface="Times New Roman" pitchFamily="18" charset="0"/>
                </a:rPr>
                <a:t>Cage</a:t>
              </a:r>
            </a:p>
          </p:txBody>
        </p:sp>
        <p:sp>
          <p:nvSpPr>
            <p:cNvPr id="23" name="Content Placeholder 2"/>
            <p:cNvSpPr>
              <a:spLocks/>
            </p:cNvSpPr>
            <p:nvPr/>
          </p:nvSpPr>
          <p:spPr bwMode="auto">
            <a:xfrm>
              <a:off x="2870200" y="5256734"/>
              <a:ext cx="1788161" cy="242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1600" dirty="0" smtClean="0">
                  <a:latin typeface="Times New Roman" pitchFamily="18" charset="0"/>
                </a:rPr>
                <a:t>Rolling </a:t>
              </a:r>
              <a:r>
                <a:rPr lang="en-US" altLang="zh-CN" sz="1600" dirty="0">
                  <a:latin typeface="Times New Roman" pitchFamily="18" charset="0"/>
                </a:rPr>
                <a:t>Elements</a:t>
              </a:r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>
              <a:off x="4470400" y="4445000"/>
              <a:ext cx="596900" cy="2299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4495800" y="4978399"/>
              <a:ext cx="977900" cy="13969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4508500" y="5435601"/>
              <a:ext cx="469899" cy="9316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Content Placeholder 2"/>
            <p:cNvSpPr>
              <a:spLocks/>
            </p:cNvSpPr>
            <p:nvPr/>
          </p:nvSpPr>
          <p:spPr bwMode="auto">
            <a:xfrm>
              <a:off x="3409296" y="3855837"/>
              <a:ext cx="1367546" cy="247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</a:pPr>
              <a:r>
                <a:rPr lang="en-US" altLang="zh-CN" sz="1600" dirty="0" smtClean="0">
                  <a:latin typeface="Times New Roman" pitchFamily="18" charset="0"/>
                </a:rPr>
                <a:t>Outer Ring</a:t>
              </a:r>
              <a:endParaRPr lang="en-US" altLang="zh-CN" sz="1600" dirty="0">
                <a:latin typeface="Times New Roman" pitchFamily="18" charset="0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147011" y="6400800"/>
            <a:ext cx="259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Wind Turbine Gearbox 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Content Placeholder 2"/>
          <p:cNvSpPr>
            <a:spLocks/>
          </p:cNvSpPr>
          <p:nvPr/>
        </p:nvSpPr>
        <p:spPr bwMode="auto">
          <a:xfrm>
            <a:off x="1066800" y="37338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1800" b="1" dirty="0" smtClean="0">
                <a:latin typeface="Times New Roman" pitchFamily="18" charset="0"/>
              </a:rPr>
              <a:t>Construction of a bearing</a:t>
            </a:r>
            <a:endParaRPr lang="en-US" altLang="zh-CN" sz="1800" b="1" dirty="0"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 rot="5400000">
            <a:off x="3117934" y="2490526"/>
            <a:ext cx="17460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http://en.wikipedia.org/wiki/Rolling_element_bearing</a:t>
            </a:r>
          </a:p>
        </p:txBody>
      </p:sp>
      <p:pic>
        <p:nvPicPr>
          <p:cNvPr id="15362" name="Picture 2" descr="File:J85 ge 17a turbojet engin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0142" y="2120170"/>
            <a:ext cx="3017921" cy="1837160"/>
          </a:xfrm>
          <a:prstGeom prst="rect">
            <a:avLst/>
          </a:prstGeom>
          <a:noFill/>
        </p:spPr>
      </p:pic>
      <p:sp>
        <p:nvSpPr>
          <p:cNvPr id="47" name="Rectangle 46"/>
          <p:cNvSpPr/>
          <p:nvPr/>
        </p:nvSpPr>
        <p:spPr>
          <a:xfrm rot="5400000">
            <a:off x="7377067" y="2877391"/>
            <a:ext cx="19145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http://en.wikipedia.org/wiki/File:J85_ge_17a_turbojet_engine.jpg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Content Placeholder 2"/>
          <p:cNvSpPr>
            <a:spLocks/>
          </p:cNvSpPr>
          <p:nvPr/>
        </p:nvSpPr>
        <p:spPr bwMode="auto">
          <a:xfrm>
            <a:off x="6153090" y="1662969"/>
            <a:ext cx="10668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1600" dirty="0" smtClean="0">
                <a:latin typeface="Times New Roman" pitchFamily="18" charset="0"/>
              </a:rPr>
              <a:t>Bearings</a:t>
            </a:r>
            <a:endParaRPr lang="en-US" altLang="zh-CN" sz="1600" dirty="0">
              <a:latin typeface="Times New Roman" pitchFamily="18" charset="0"/>
            </a:endParaRPr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 flipH="1">
            <a:off x="6457890" y="1967769"/>
            <a:ext cx="2286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9" name="Line 26"/>
          <p:cNvSpPr>
            <a:spLocks noChangeShapeType="1"/>
          </p:cNvSpPr>
          <p:nvPr/>
        </p:nvSpPr>
        <p:spPr bwMode="auto">
          <a:xfrm>
            <a:off x="6762690" y="1967769"/>
            <a:ext cx="228600" cy="85163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63490" name="Picture 2" descr="File:Scout moor gearbox, rotor shaft and brake assembly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4594058"/>
            <a:ext cx="2362200" cy="1771650"/>
          </a:xfrm>
          <a:prstGeom prst="rect">
            <a:avLst/>
          </a:prstGeom>
          <a:noFill/>
        </p:spPr>
      </p:pic>
      <p:sp>
        <p:nvSpPr>
          <p:cNvPr id="50" name="Content Placeholder 2"/>
          <p:cNvSpPr>
            <a:spLocks/>
          </p:cNvSpPr>
          <p:nvPr/>
        </p:nvSpPr>
        <p:spPr bwMode="auto">
          <a:xfrm>
            <a:off x="1371600" y="4191000"/>
            <a:ext cx="15240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1600" dirty="0" smtClean="0">
                <a:latin typeface="Times New Roman" pitchFamily="18" charset="0"/>
              </a:rPr>
              <a:t>Bearings inside</a:t>
            </a:r>
            <a:endParaRPr lang="en-US" altLang="zh-CN" sz="1600" dirty="0">
              <a:latin typeface="Times New Roman" pitchFamily="18" charset="0"/>
            </a:endParaRPr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>
            <a:off x="2366211" y="4419600"/>
            <a:ext cx="224589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" name="Rectangle 51"/>
          <p:cNvSpPr/>
          <p:nvPr/>
        </p:nvSpPr>
        <p:spPr>
          <a:xfrm>
            <a:off x="5543490" y="3962400"/>
            <a:ext cx="23813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Gas Turbine Engine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3492" name="Picture 4" descr="File:Silniki by Zureks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60618" y="4572000"/>
            <a:ext cx="2807369" cy="1789697"/>
          </a:xfrm>
          <a:prstGeom prst="rect">
            <a:avLst/>
          </a:prstGeom>
          <a:noFill/>
        </p:spPr>
      </p:pic>
      <p:sp>
        <p:nvSpPr>
          <p:cNvPr id="53" name="Rectangle 52"/>
          <p:cNvSpPr/>
          <p:nvPr/>
        </p:nvSpPr>
        <p:spPr>
          <a:xfrm>
            <a:off x="5228798" y="6400800"/>
            <a:ext cx="259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Induction Motor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Content Placeholder 2"/>
          <p:cNvSpPr>
            <a:spLocks/>
          </p:cNvSpPr>
          <p:nvPr/>
        </p:nvSpPr>
        <p:spPr bwMode="auto">
          <a:xfrm>
            <a:off x="5533598" y="6089650"/>
            <a:ext cx="10668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1600" dirty="0" smtClean="0">
                <a:latin typeface="Times New Roman" pitchFamily="18" charset="0"/>
              </a:rPr>
              <a:t>Bearing</a:t>
            </a:r>
            <a:endParaRPr lang="en-US" altLang="zh-CN" sz="1600" dirty="0">
              <a:latin typeface="Times New Roman" pitchFamily="18" charset="0"/>
            </a:endParaRPr>
          </a:p>
        </p:txBody>
      </p:sp>
      <p:sp>
        <p:nvSpPr>
          <p:cNvPr id="55" name="Line 26"/>
          <p:cNvSpPr>
            <a:spLocks noChangeShapeType="1"/>
          </p:cNvSpPr>
          <p:nvPr/>
        </p:nvSpPr>
        <p:spPr bwMode="auto">
          <a:xfrm flipH="1" flipV="1">
            <a:off x="5533598" y="5791200"/>
            <a:ext cx="1524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6" name="Rectangle 55"/>
          <p:cNvSpPr/>
          <p:nvPr/>
        </p:nvSpPr>
        <p:spPr>
          <a:xfrm rot="5400000">
            <a:off x="7336794" y="5279393"/>
            <a:ext cx="1828798" cy="414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http://en.wikipedia.org/wiki/File:Silniki_by_Zureks.jpg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 rot="5400000">
            <a:off x="2838390" y="5219700"/>
            <a:ext cx="26099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http://en.wikipedia.org/wiki/File:Scout_moor_gearbox,_rotor_shaft_and_brake_assembly.jpg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2"/>
          <p:cNvSpPr>
            <a:spLocks/>
          </p:cNvSpPr>
          <p:nvPr/>
        </p:nvSpPr>
        <p:spPr bwMode="auto">
          <a:xfrm>
            <a:off x="304800" y="12192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[1] L. M.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B.-B. Jensen, E. Ritchie, and I.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Boldea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“Condition monitoring of wind generators,” in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Proc. IAS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Annu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. Meeting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vol. 3, 2003, pp. 1839-1846.</a:t>
            </a:r>
          </a:p>
          <a:p>
            <a:pPr lvl="0"/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[2] Wind Stats Newsletter, 2003–2009, vol. 16, no. 1 to vol. 22, no. 4, Haymarket Business Media, London, UK 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[3] H. Link; W. LaCava, J. van Dam, B. McNiff, S. Sheng, R. Wallen, M. McDade, S. Lambert, S. Butterfield, and F. Oyague,“Gearbox Reliability Collaborative Project Report: Findings from Phase 1 and Phase 2 Testing", NREL Report No. TP-5000-51885, 2011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[4] C. Hatch, “Improved wind turbine condition monitoring using acceleration enveloping,” Orbit, pp. 58-61, 2004.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[5] Plane crash information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http://www.planecrashinfo.com/1987/1987-26.htm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[6] </a:t>
            </a: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P. D. Mcfadden, and J. D. Smith, “Model for the vibration produced by a single </a:t>
            </a:r>
          </a:p>
          <a:p>
            <a:pPr marL="342900" lvl="0" indent="-342900">
              <a:spcBef>
                <a:spcPct val="20000"/>
              </a:spcBef>
            </a:pP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point defect in a rolling element bearing,” Journal of Sound and Vibration, vol. 96,</a:t>
            </a:r>
          </a:p>
          <a:p>
            <a:pPr marL="342900" lvl="0" indent="-342900">
              <a:spcBef>
                <a:spcPct val="20000"/>
              </a:spcBef>
            </a:pPr>
            <a:r>
              <a:rPr lang="de-DE" sz="2000" dirty="0" smtClean="0">
                <a:latin typeface="Times New Roman" pitchFamily="18" charset="0"/>
                <a:cs typeface="Times New Roman" pitchFamily="18" charset="0"/>
              </a:rPr>
              <a:t>pp. 69-82, 1984.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2"/>
          <p:cNvSpPr>
            <a:spLocks/>
          </p:cNvSpPr>
          <p:nvPr/>
        </p:nvSpPr>
        <p:spPr bwMode="auto">
          <a:xfrm>
            <a:off x="304800" y="14478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[7] J. Antoni, “The spectral kurtosis: a useful tool for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characterising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non-stationary signals”,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Mechanical Systems and Signal Processing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20,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pp.282-307, 2006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[8] P. O.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Amblard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M. Gaeta, J. L.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Lacoume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“Statistics for complex variables and signals - Part I: Variables”, Signal Processing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53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pp. 1-13, 1996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[9] S. Kirkpatrick, C. D.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Gelatt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and M. P.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Vecchi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"Optimization by Simulated Annealing".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220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(4598), pp. 671–680, 1983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[10] Case Western Reserve University Bearing Data Center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http://csegroups.case.edu/bearingdatacenter/home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66700"/>
            <a:ext cx="7772400" cy="6858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Failure of Bearing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304800" y="1050415"/>
            <a:ext cx="8610600" cy="1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000" b="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Bearing is a main source of system failure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Motor bearing faults account for more than 40% of the induction motor’s failure [1].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altLang="zh-CN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Gearbox b</a:t>
            </a:r>
            <a:r>
              <a:rPr lang="en-US" altLang="zh-CN" sz="2000" b="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earing failure is the top contributor of the wind turbine’s downtime [2, 3].</a:t>
            </a:r>
          </a:p>
        </p:txBody>
      </p:sp>
      <p:sp>
        <p:nvSpPr>
          <p:cNvPr id="44" name="Content Placeholder 2"/>
          <p:cNvSpPr txBox="1">
            <a:spLocks/>
          </p:cNvSpPr>
          <p:nvPr/>
        </p:nvSpPr>
        <p:spPr bwMode="auto">
          <a:xfrm>
            <a:off x="304800" y="2819400"/>
            <a:ext cx="8610600" cy="1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000" b="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Bearing is cheap, but the failure of bearing is costly.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$5,000 wind turbine bearing replacement can easily turn into a $250,000 project, not to mention the cost of downtime [4]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1987, LOT Polish Airlines Flight 5055 Il-62M crashed because of failed bearings in one engine, killing all the183 people on the plane [5].</a:t>
            </a:r>
            <a:endParaRPr lang="en-US" altLang="zh-CN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300" name="Picture 4" descr="http://upload.wikimedia.org/wikipedia/commons/thumb/1/17/DanishWindTurbines.jpg/450px-DanishWindTurbin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724400"/>
            <a:ext cx="4286250" cy="1495426"/>
          </a:xfrm>
          <a:prstGeom prst="rect">
            <a:avLst/>
          </a:prstGeom>
          <a:noFill/>
        </p:spPr>
      </p:pic>
      <p:sp>
        <p:nvSpPr>
          <p:cNvPr id="47" name="Content Placeholder 2"/>
          <p:cNvSpPr>
            <a:spLocks/>
          </p:cNvSpPr>
          <p:nvPr/>
        </p:nvSpPr>
        <p:spPr bwMode="auto">
          <a:xfrm>
            <a:off x="1066800" y="63246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1800" b="1" dirty="0" smtClean="0">
                <a:latin typeface="Times New Roman" pitchFamily="18" charset="0"/>
              </a:rPr>
              <a:t>Offshore wind turbines</a:t>
            </a:r>
            <a:endParaRPr lang="en-US" altLang="zh-CN" sz="1800" b="1" dirty="0"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 rot="5400000">
            <a:off x="3944466" y="5397356"/>
            <a:ext cx="17460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http://en.wikipedia.org/wiki/File:DanishWindTurbines.jpg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5302" name="Picture 6" descr="File:LOT Ilyushin Il-62M Ree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4648200"/>
            <a:ext cx="2667000" cy="1693545"/>
          </a:xfrm>
          <a:prstGeom prst="rect">
            <a:avLst/>
          </a:prstGeom>
          <a:noFill/>
        </p:spPr>
      </p:pic>
      <p:sp>
        <p:nvSpPr>
          <p:cNvPr id="49" name="Rectangle 48"/>
          <p:cNvSpPr/>
          <p:nvPr/>
        </p:nvSpPr>
        <p:spPr>
          <a:xfrm rot="5400000">
            <a:off x="7548578" y="5329224"/>
            <a:ext cx="19145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http://en.wikipedia.org/wiki/File:LOT_Ilyushin_Il-62M_Rees.jpg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Content Placeholder 2"/>
          <p:cNvSpPr>
            <a:spLocks/>
          </p:cNvSpPr>
          <p:nvPr/>
        </p:nvSpPr>
        <p:spPr bwMode="auto">
          <a:xfrm>
            <a:off x="5257800" y="63246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1800" b="1" dirty="0" smtClean="0">
                <a:latin typeface="Times New Roman" pitchFamily="18" charset="0"/>
              </a:rPr>
              <a:t>LOT Polish Airlines Il-62M</a:t>
            </a:r>
            <a:endParaRPr lang="en-US" altLang="zh-CN" sz="1800" b="1" dirty="0">
              <a:latin typeface="Times New Roman" pitchFamily="18" charset="0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66700"/>
            <a:ext cx="7772400" cy="6858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Health Monitoring of Bearing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304800" y="1507615"/>
            <a:ext cx="8610600" cy="169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000" b="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Early detection of the bearing fault is a major concern for the industry.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altLang="zh-CN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Incipient bearing fault is difficult to be detected.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altLang="zh-CN" sz="20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When a bearing has an incipient fault, it may still be operable for sometime. If the fault can be detected, maintenance can be scheduled.</a:t>
            </a:r>
            <a:endParaRPr lang="en-US" altLang="zh-CN" sz="2000" b="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endParaRPr lang="en-US" altLang="zh-CN" sz="2000" b="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381000" y="3429000"/>
            <a:ext cx="8077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Vibration acceleration signal is widely used in the fault detection of the bearing because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sensitive to the bearing fault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can be monitored in-situ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66700"/>
            <a:ext cx="7772400" cy="6858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Bearing Fault Detection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304800" y="1219200"/>
            <a:ext cx="8686800" cy="138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objective of bearing fault detection is to test if the vibration signal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x(t)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contains the faulty bearing signal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s(t)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Faulty bearing:	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x(t) = s(t) + ν(t)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Normal bearing:	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x(t) = ν(t),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v(t)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the noise, which is unknown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304800" y="2607185"/>
            <a:ext cx="8686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Faulty bearing signal is a modulated signal  [6]: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s(t) = d(t)c(t)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d(t)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the modulating signal. Its frequency component is the fault signature. The frequency is provided by the bearing manufacturer.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c(t)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the carrier signal, which is unknown. 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detection becomes to test if the fault signature can be extracted from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x(t).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2057400" y="4953000"/>
            <a:ext cx="4706610" cy="1440800"/>
            <a:chOff x="992414" y="3918857"/>
            <a:chExt cx="4445000" cy="1360715"/>
          </a:xfrm>
        </p:grpSpPr>
        <p:pic>
          <p:nvPicPr>
            <p:cNvPr id="49" name="Picture 6" descr="C:\Users\jingtian\Documents\MATLAB\multiple faults\pictures\simulation_raw.emf"/>
            <p:cNvPicPr>
              <a:picLocks noChangeAspect="1" noChangeArrowheads="1"/>
            </p:cNvPicPr>
            <p:nvPr/>
          </p:nvPicPr>
          <p:blipFill>
            <a:blip r:embed="rId2" cstate="print"/>
            <a:srcRect t="10863" b="48320"/>
            <a:stretch>
              <a:fillRect/>
            </a:stretch>
          </p:blipFill>
          <p:spPr bwMode="auto">
            <a:xfrm>
              <a:off x="992414" y="3918857"/>
              <a:ext cx="4445000" cy="1360715"/>
            </a:xfrm>
            <a:prstGeom prst="rect">
              <a:avLst/>
            </a:prstGeom>
            <a:noFill/>
          </p:spPr>
        </p:pic>
        <p:sp>
          <p:nvSpPr>
            <p:cNvPr id="50" name="Content Placeholder 2"/>
            <p:cNvSpPr>
              <a:spLocks/>
            </p:cNvSpPr>
            <p:nvPr/>
          </p:nvSpPr>
          <p:spPr bwMode="auto">
            <a:xfrm>
              <a:off x="2258676" y="3996242"/>
              <a:ext cx="2020532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</a:pPr>
              <a:r>
                <a:rPr lang="en-US" altLang="zh-CN" sz="1500" dirty="0" smtClean="0">
                  <a:latin typeface="Times New Roman" pitchFamily="18" charset="0"/>
                </a:rPr>
                <a:t>1/</a:t>
              </a:r>
              <a:r>
                <a:rPr lang="en-US" sz="1600" i="1" dirty="0" err="1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1600" i="1" baseline="-25000" dirty="0" err="1" smtClean="0">
                  <a:latin typeface="Times New Roman" pitchFamily="18" charset="0"/>
                  <a:ea typeface="ＭＳ Ｐゴシック" pitchFamily="16" charset="-128"/>
                  <a:cs typeface="Times New Roman" pitchFamily="18" charset="0"/>
                </a:rPr>
                <a:t>Fault</a:t>
              </a:r>
              <a:endParaRPr lang="en-US" altLang="zh-CN" sz="1500" baseline="-25000" dirty="0">
                <a:latin typeface="Times New Roman" pitchFamily="18" charset="0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2689785" y="4281701"/>
              <a:ext cx="1148317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2743200" y="6343710"/>
            <a:ext cx="3352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Fault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is the fault signature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66700"/>
            <a:ext cx="7772400" cy="6858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Challenge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304800" y="1050415"/>
            <a:ext cx="8686800" cy="2302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popular method to extract the modulating frequency is envelope analysis.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Problem: In the presence of noise the extraction may fail.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solution is to band-pass filter the vibration signal in the frequency domain: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Keep the faulty bearing signal 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Remove or reduce the noise components near it.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Challenge: how to find the optimum frequency band for the faulty bearing signal?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" name="Picture 1" descr="C:\Users\jingtian\Documents\MATLAB\multiple faults\pictures\mixed_2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733800"/>
            <a:ext cx="6105780" cy="1973117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 bwMode="auto">
          <a:xfrm>
            <a:off x="5867400" y="4495800"/>
            <a:ext cx="457200" cy="9144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088944" y="4293881"/>
            <a:ext cx="7056" cy="4305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486400" y="3962400"/>
            <a:ext cx="1316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>
              <a:buClr>
                <a:srgbClr val="000000"/>
              </a:buClr>
              <a:buSzPts val="1600"/>
            </a:pPr>
            <a:r>
              <a:rPr lang="en-US" sz="1200" b="0" i="1" dirty="0" smtClean="0"/>
              <a:t>Faulty bearing signal</a:t>
            </a:r>
            <a:endParaRPr lang="en-US" sz="1200" b="0" i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Approach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04800" y="1050415"/>
            <a:ext cx="8686800" cy="2683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Candidate frequency bands for the faulty bearing signal are examined by spectral kurtosis (SK)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frequency band for the faulty bearing signal has larger SK [7].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optimum frequency band is found by simulated annealing (SA).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optimum frequency band is determined by the optimum filter.</a:t>
            </a:r>
          </a:p>
          <a:p>
            <a:pPr marL="800100" lvl="1" indent="-342900">
              <a:spcBef>
                <a:spcPct val="20000"/>
              </a:spcBef>
              <a:buFontTx/>
              <a:buChar char="-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filter is optimized by solving the following problem:</a:t>
            </a: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1898279" y="3505200"/>
          <a:ext cx="5340721" cy="134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公式" r:id="rId3" imgW="3009600" imgH="761760" progId="Equation.3">
                  <p:embed/>
                </p:oleObj>
              </mc:Choice>
              <mc:Fallback>
                <p:oleObj name="公式" r:id="rId3" imgW="3009600" imgH="7617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8279" y="3505200"/>
                        <a:ext cx="5340721" cy="1347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304800" y="5638800"/>
            <a:ext cx="8686800" cy="884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Envelope analysis (EA) is applied to the optimum frequency band to extract the fault feature frequency (modulating frequency)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457200" y="47244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c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is the frequency band’s central frequency;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6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</a:t>
            </a:r>
            <a:r>
              <a:rPr lang="en-US" sz="16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is the width of the band;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 is the order of FIR filter;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Faul</a:t>
            </a:r>
            <a:r>
              <a:rPr lang="en-US" sz="1600" i="1" baseline="-250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 the fault feature frequency; 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s</a:t>
            </a:r>
            <a:r>
              <a:rPr lang="en-US" sz="1600" i="1" baseline="-250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 the sampling rate.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Flow Chart of the Algorithm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914400" y="2057400"/>
            <a:ext cx="15240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FIR filter</a:t>
            </a:r>
          </a:p>
          <a:p>
            <a:pPr algn="ctr"/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h</a:t>
            </a:r>
            <a:r>
              <a:rPr lang="en-US" sz="1800" i="1" baseline="-250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i 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(</a:t>
            </a:r>
            <a:r>
              <a:rPr lang="en-US" sz="18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</a:t>
            </a:r>
            <a:r>
              <a:rPr lang="en-US" sz="18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ci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8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</a:t>
            </a:r>
            <a:r>
              <a:rPr lang="en-US" sz="18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i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, M</a:t>
            </a:r>
            <a:r>
              <a:rPr lang="en-US" sz="1800" i="1" baseline="-250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i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)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16" charset="-128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124200" y="2057400"/>
            <a:ext cx="12954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SK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16" charset="-128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28600" y="1143000"/>
            <a:ext cx="5029200" cy="1676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SA</a:t>
            </a:r>
          </a:p>
          <a:p>
            <a:pPr algn="ctr"/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Maximize SK by </a:t>
            </a:r>
            <a:r>
              <a:rPr lang="en-US" sz="18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</a:t>
            </a:r>
            <a:r>
              <a:rPr lang="en-US" sz="18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c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8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, M</a:t>
            </a:r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16" charset="-128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>
            <a:endCxn id="16" idx="1"/>
          </p:cNvCxnSpPr>
          <p:nvPr/>
        </p:nvCxnSpPr>
        <p:spPr bwMode="auto">
          <a:xfrm>
            <a:off x="381000" y="2400300"/>
            <a:ext cx="5334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6" idx="3"/>
            <a:endCxn id="17" idx="1"/>
          </p:cNvCxnSpPr>
          <p:nvPr/>
        </p:nvCxnSpPr>
        <p:spPr bwMode="auto">
          <a:xfrm>
            <a:off x="2438400" y="2400300"/>
            <a:ext cx="685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1981200" y="3276600"/>
            <a:ext cx="15240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Optimized FIR filter</a:t>
            </a:r>
          </a:p>
          <a:p>
            <a:pPr algn="ctr"/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h(</a:t>
            </a:r>
            <a:r>
              <a:rPr lang="en-US" sz="18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</a:t>
            </a:r>
            <a:r>
              <a:rPr lang="en-US" sz="18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co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8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</a:t>
            </a:r>
            <a:r>
              <a:rPr lang="en-US" sz="18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o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, M</a:t>
            </a:r>
            <a:r>
              <a:rPr lang="en-US" sz="1800" i="1" baseline="-250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o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)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4267200" y="3429000"/>
            <a:ext cx="6858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EA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45013" y="198120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x(n)</a:t>
            </a:r>
            <a:endParaRPr lang="en-US" sz="1800" i="1" dirty="0"/>
          </a:p>
        </p:txBody>
      </p:sp>
      <p:sp>
        <p:nvSpPr>
          <p:cNvPr id="46" name="Rectangle 45"/>
          <p:cNvSpPr/>
          <p:nvPr/>
        </p:nvSpPr>
        <p:spPr>
          <a:xfrm>
            <a:off x="2438400" y="1992868"/>
            <a:ext cx="612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y</a:t>
            </a:r>
            <a:r>
              <a:rPr lang="en-US" sz="18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i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(n)</a:t>
            </a:r>
            <a:endParaRPr lang="en-US" sz="1800" i="1" dirty="0"/>
          </a:p>
        </p:txBody>
      </p:sp>
      <p:cxnSp>
        <p:nvCxnSpPr>
          <p:cNvPr id="47" name="Straight Arrow Connector 46"/>
          <p:cNvCxnSpPr>
            <a:stCxn id="17" idx="3"/>
          </p:cNvCxnSpPr>
          <p:nvPr/>
        </p:nvCxnSpPr>
        <p:spPr bwMode="auto">
          <a:xfrm>
            <a:off x="4419600" y="2400300"/>
            <a:ext cx="762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Rectangle 47"/>
          <p:cNvSpPr/>
          <p:nvPr/>
        </p:nvSpPr>
        <p:spPr>
          <a:xfrm>
            <a:off x="4572000" y="1992868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SK</a:t>
            </a:r>
            <a:r>
              <a:rPr lang="en-US" sz="18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i</a:t>
            </a:r>
            <a:endParaRPr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295400" y="335280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x(n)</a:t>
            </a:r>
            <a:endParaRPr lang="en-US" sz="1800" i="1" dirty="0"/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990600" y="3810000"/>
            <a:ext cx="990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18" idx="2"/>
            <a:endCxn id="27" idx="0"/>
          </p:cNvCxnSpPr>
          <p:nvPr/>
        </p:nvCxnSpPr>
        <p:spPr bwMode="auto">
          <a:xfrm>
            <a:off x="2743200" y="28194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27" idx="3"/>
            <a:endCxn id="36" idx="1"/>
          </p:cNvCxnSpPr>
          <p:nvPr/>
        </p:nvCxnSpPr>
        <p:spPr bwMode="auto">
          <a:xfrm>
            <a:off x="3505200" y="3771900"/>
            <a:ext cx="762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Rectangle 48"/>
          <p:cNvSpPr/>
          <p:nvPr/>
        </p:nvSpPr>
        <p:spPr>
          <a:xfrm>
            <a:off x="3468469" y="3352800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y</a:t>
            </a:r>
            <a:r>
              <a:rPr lang="en-US" sz="18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o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(n)</a:t>
            </a:r>
            <a:endParaRPr lang="en-US" sz="1800" i="1" dirty="0"/>
          </a:p>
        </p:txBody>
      </p:sp>
      <p:sp>
        <p:nvSpPr>
          <p:cNvPr id="51" name="Rectangle 50"/>
          <p:cNvSpPr/>
          <p:nvPr/>
        </p:nvSpPr>
        <p:spPr bwMode="auto">
          <a:xfrm>
            <a:off x="5562600" y="3429000"/>
            <a:ext cx="8382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FFT</a:t>
            </a:r>
          </a:p>
        </p:txBody>
      </p:sp>
      <p:cxnSp>
        <p:nvCxnSpPr>
          <p:cNvPr id="52" name="Straight Arrow Connector 51"/>
          <p:cNvCxnSpPr>
            <a:stCxn id="36" idx="3"/>
            <a:endCxn id="51" idx="1"/>
          </p:cNvCxnSpPr>
          <p:nvPr/>
        </p:nvCxnSpPr>
        <p:spPr bwMode="auto">
          <a:xfrm>
            <a:off x="4953000" y="3771900"/>
            <a:ext cx="609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>
          <a:xfrm>
            <a:off x="4953000" y="3352800"/>
            <a:ext cx="5693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a(n)</a:t>
            </a:r>
            <a:endParaRPr lang="en-US" sz="1800" i="1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7010400" y="3429000"/>
            <a:ext cx="1219200" cy="685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Magnitude</a:t>
            </a:r>
          </a:p>
        </p:txBody>
      </p:sp>
      <p:cxnSp>
        <p:nvCxnSpPr>
          <p:cNvPr id="67" name="Straight Arrow Connector 66"/>
          <p:cNvCxnSpPr>
            <a:stCxn id="51" idx="3"/>
            <a:endCxn id="62" idx="1"/>
          </p:cNvCxnSpPr>
          <p:nvPr/>
        </p:nvCxnSpPr>
        <p:spPr bwMode="auto">
          <a:xfrm>
            <a:off x="6400800" y="3771900"/>
            <a:ext cx="609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3" name="Rectangle 72"/>
          <p:cNvSpPr/>
          <p:nvPr/>
        </p:nvSpPr>
        <p:spPr>
          <a:xfrm>
            <a:off x="6400800" y="3352800"/>
            <a:ext cx="543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A(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)</a:t>
            </a:r>
            <a:endParaRPr lang="en-US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944815" y="4431268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|A(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8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)|</a:t>
            </a:r>
            <a:endParaRPr lang="en-US" sz="1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4114800" y="3124200"/>
            <a:ext cx="4876800" cy="1219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16" charset="-128"/>
              <a:cs typeface="Times New Roman" pitchFamily="18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5715000" y="1524000"/>
            <a:ext cx="1676400" cy="914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Maximized SK</a:t>
            </a:r>
          </a:p>
          <a:p>
            <a:pPr algn="ctr"/>
            <a:r>
              <a:rPr lang="en-US" sz="18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SK</a:t>
            </a:r>
            <a:r>
              <a:rPr lang="en-US" sz="18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o</a:t>
            </a:r>
            <a:endParaRPr lang="en-US" sz="1800" i="1" dirty="0" smtClean="0">
              <a:latin typeface="Times New Roman" pitchFamily="18" charset="0"/>
              <a:ea typeface="ＭＳ Ｐゴシック" pitchFamily="16" charset="-128"/>
              <a:cs typeface="Times New Roman" pitchFamily="18" charset="0"/>
            </a:endParaRPr>
          </a:p>
        </p:txBody>
      </p:sp>
      <p:cxnSp>
        <p:nvCxnSpPr>
          <p:cNvPr id="98" name="Straight Arrow Connector 97"/>
          <p:cNvCxnSpPr>
            <a:stCxn id="18" idx="3"/>
            <a:endCxn id="96" idx="1"/>
          </p:cNvCxnSpPr>
          <p:nvPr/>
        </p:nvCxnSpPr>
        <p:spPr bwMode="auto">
          <a:xfrm>
            <a:off x="5257800" y="1981200"/>
            <a:ext cx="457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62" idx="2"/>
          </p:cNvCxnSpPr>
          <p:nvPr/>
        </p:nvCxnSpPr>
        <p:spPr bwMode="auto">
          <a:xfrm>
            <a:off x="7620000" y="4114800"/>
            <a:ext cx="0" cy="685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Diamond 103"/>
          <p:cNvSpPr/>
          <p:nvPr/>
        </p:nvSpPr>
        <p:spPr bwMode="auto">
          <a:xfrm>
            <a:off x="6248400" y="4800600"/>
            <a:ext cx="2743200" cy="762000"/>
          </a:xfrm>
          <a:prstGeom prst="diamon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f=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8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Fault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16" charset="-128"/>
              <a:cs typeface="Times New Roman" pitchFamily="18" charset="0"/>
            </a:endParaRPr>
          </a:p>
        </p:txBody>
      </p:sp>
      <p:cxnSp>
        <p:nvCxnSpPr>
          <p:cNvPr id="105" name="Straight Arrow Connector 104"/>
          <p:cNvCxnSpPr>
            <a:stCxn id="104" idx="2"/>
          </p:cNvCxnSpPr>
          <p:nvPr/>
        </p:nvCxnSpPr>
        <p:spPr bwMode="auto">
          <a:xfrm>
            <a:off x="7620000" y="55626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7" name="Rectangle 106"/>
          <p:cNvSpPr/>
          <p:nvPr/>
        </p:nvSpPr>
        <p:spPr>
          <a:xfrm>
            <a:off x="7086600" y="6096000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The bearing is faulty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343400" y="4876800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The bearing is normal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3" name="Straight Arrow Connector 112"/>
          <p:cNvCxnSpPr>
            <a:stCxn id="104" idx="1"/>
          </p:cNvCxnSpPr>
          <p:nvPr/>
        </p:nvCxnSpPr>
        <p:spPr bwMode="auto">
          <a:xfrm flipH="1">
            <a:off x="5410200" y="5181600"/>
            <a:ext cx="838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6" name="Rectangle 115"/>
          <p:cNvSpPr/>
          <p:nvPr/>
        </p:nvSpPr>
        <p:spPr>
          <a:xfrm>
            <a:off x="7772400" y="5562600"/>
            <a:ext cx="520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Yes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5715000" y="4724400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No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Content Placeholder 2"/>
          <p:cNvSpPr txBox="1">
            <a:spLocks/>
          </p:cNvSpPr>
          <p:nvPr/>
        </p:nvSpPr>
        <p:spPr bwMode="auto">
          <a:xfrm>
            <a:off x="152400" y="4724400"/>
            <a:ext cx="4038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x(n)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is the sampled vibration signal;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16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y</a:t>
            </a:r>
            <a:r>
              <a:rPr lang="en-US" sz="16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(n) is filtered output of the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ith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FIR filter 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600" i="1" baseline="-25000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SK</a:t>
            </a:r>
            <a:r>
              <a:rPr lang="en-US" sz="16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is the SK of the </a:t>
            </a:r>
            <a:r>
              <a:rPr lang="en-US" sz="16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y</a:t>
            </a:r>
            <a:r>
              <a:rPr lang="en-US" sz="16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(n);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y</a:t>
            </a:r>
            <a:r>
              <a:rPr lang="en-US" sz="16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(n) is the output of the optimized FIR filter;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a(n)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 the envelope of </a:t>
            </a:r>
            <a:r>
              <a:rPr lang="en-US" sz="16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y</a:t>
            </a:r>
            <a:r>
              <a:rPr lang="en-US" sz="16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o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(n) 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6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A(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6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)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 the FFT of </a:t>
            </a:r>
            <a:r>
              <a:rPr lang="en-US" sz="16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a(n)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-22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0" y="-23083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Band-Pass Filter the Vibration Signal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04800" y="11430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vibration signal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x(n)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band-pass filtered by an FIR filter designed with window method.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1620838" y="2079625"/>
          <a:ext cx="165258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8" name="公式" r:id="rId3" imgW="927000" imgH="203040" progId="Equation.3">
                  <p:embed/>
                </p:oleObj>
              </mc:Choice>
              <mc:Fallback>
                <p:oleObj name="公式" r:id="rId3" imgW="9270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0838" y="2079625"/>
                        <a:ext cx="1652587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0F9FA-C378-4868-94B5-0888E5C2F7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990600" y="3048000"/>
          <a:ext cx="63246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9" name="公式" r:id="rId5" imgW="3809880" imgH="634680" progId="Equation.3">
                  <p:embed/>
                </p:oleObj>
              </mc:Choice>
              <mc:Fallback>
                <p:oleObj name="公式" r:id="rId5" imgW="3809880" imgH="6346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048000"/>
                        <a:ext cx="6324600" cy="105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2" name="Object 8"/>
          <p:cNvGraphicFramePr>
            <a:graphicFrameLocks noChangeAspect="1"/>
          </p:cNvGraphicFramePr>
          <p:nvPr/>
        </p:nvGraphicFramePr>
        <p:xfrm>
          <a:off x="1068388" y="4724400"/>
          <a:ext cx="449262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0" name="公式" r:id="rId7" imgW="2501640" imgH="393480" progId="Equation.3">
                  <p:embed/>
                </p:oleObj>
              </mc:Choice>
              <mc:Fallback>
                <p:oleObj name="公式" r:id="rId7" imgW="250164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4724400"/>
                        <a:ext cx="4492625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914400" y="25146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-"/>
            </a:pP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000" i="1" baseline="-25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(n)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the impulse response of the filter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914400" y="4343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FontTx/>
              <a:buChar char="-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w(n)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 the Hamming window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304800" y="5638800"/>
            <a:ext cx="784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Therefore, the filtered signal y(n) is a function of </a:t>
            </a:r>
            <a:r>
              <a:rPr lang="en-US" sz="20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</a:t>
            </a:r>
            <a:r>
              <a:rPr lang="en-US" sz="2000" i="1" baseline="-25000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c</a:t>
            </a:r>
            <a:r>
              <a:rPr lang="en-US" sz="20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000" i="1" dirty="0" err="1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f</a:t>
            </a:r>
            <a:r>
              <a:rPr lang="en-US" sz="2000" i="1" dirty="0" smtClean="0">
                <a:latin typeface="Times New Roman" pitchFamily="18" charset="0"/>
                <a:ea typeface="ＭＳ Ｐゴシック" pitchFamily="16" charset="-128"/>
                <a:cs typeface="Times New Roman" pitchFamily="18" charset="0"/>
              </a:rPr>
              <a:t>, M.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Object 1"/>
          <p:cNvGraphicFramePr>
            <a:graphicFrameLocks noChangeAspect="1"/>
          </p:cNvGraphicFramePr>
          <p:nvPr/>
        </p:nvGraphicFramePr>
        <p:xfrm>
          <a:off x="4137025" y="2057400"/>
          <a:ext cx="160655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1" name="公式" r:id="rId9" imgW="901440" imgH="228600" progId="Equation.3">
                  <p:embed/>
                </p:oleObj>
              </mc:Choice>
              <mc:Fallback>
                <p:oleObj name="公式" r:id="rId9" imgW="90144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7025" y="2057400"/>
                        <a:ext cx="160655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矩形 25"/>
          <p:cNvSpPr/>
          <p:nvPr/>
        </p:nvSpPr>
        <p:spPr bwMode="auto">
          <a:xfrm>
            <a:off x="685800" y="2514600"/>
            <a:ext cx="7848600" cy="297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6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7336</TotalTime>
  <Words>1678</Words>
  <Application>Microsoft Office PowerPoint</Application>
  <PresentationFormat>On-screen Show (4:3)</PresentationFormat>
  <Paragraphs>267</Paragraphs>
  <Slides>21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Blank Presentation</vt:lpstr>
      <vt:lpstr>公式</vt:lpstr>
      <vt:lpstr>Equation</vt:lpstr>
      <vt:lpstr>PowerPoint Presentation</vt:lpstr>
      <vt:lpstr>Background</vt:lpstr>
      <vt:lpstr>Failure of Bearing</vt:lpstr>
      <vt:lpstr>Health Monitoring of Bearing</vt:lpstr>
      <vt:lpstr>Bearing Fault Detection</vt:lpstr>
      <vt:lpstr>Challenge</vt:lpstr>
      <vt:lpstr>Approach</vt:lpstr>
      <vt:lpstr>Flow Chart of the Algorithm</vt:lpstr>
      <vt:lpstr>Band-Pass Filter the Vibration Signal</vt:lpstr>
      <vt:lpstr>Spectral Kurtosis</vt:lpstr>
      <vt:lpstr>Transmission of the Variables</vt:lpstr>
      <vt:lpstr>PowerPoint Presentation</vt:lpstr>
      <vt:lpstr>PowerPoint Presentation</vt:lpstr>
      <vt:lpstr>PowerPoint Presentation</vt:lpstr>
      <vt:lpstr>Implementation</vt:lpstr>
      <vt:lpstr>Database</vt:lpstr>
      <vt:lpstr>Validation</vt:lpstr>
      <vt:lpstr>Deliverables</vt:lpstr>
      <vt:lpstr>Schedule</vt:lpstr>
      <vt:lpstr>References</vt:lpstr>
      <vt:lpstr>References</vt:lpstr>
    </vt:vector>
  </TitlesOfParts>
  <Company>Debbie Weinstein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Weinstein</dc:creator>
  <cp:lastModifiedBy>Radu</cp:lastModifiedBy>
  <cp:revision>92</cp:revision>
  <dcterms:created xsi:type="dcterms:W3CDTF">2008-02-01T18:57:18Z</dcterms:created>
  <dcterms:modified xsi:type="dcterms:W3CDTF">2012-12-19T17:14:54Z</dcterms:modified>
</cp:coreProperties>
</file>